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587" y="651510"/>
            <a:ext cx="7748826" cy="1245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Business Recommendations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7587" y="2196108"/>
            <a:ext cx="797243" cy="1195983"/>
          </a:xfrm>
          <a:prstGeom prst="roundRect">
            <a:avLst>
              <a:gd name="adj" fmla="val 36004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666" y="2644616"/>
            <a:ext cx="298966" cy="2989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4140" y="2395418"/>
            <a:ext cx="25322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694140" y="2826425"/>
            <a:ext cx="67522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subscriber base.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697587" y="3591401"/>
            <a:ext cx="797243" cy="1195983"/>
          </a:xfrm>
          <a:prstGeom prst="roundRect">
            <a:avLst>
              <a:gd name="adj" fmla="val 36004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666" y="4039910"/>
            <a:ext cx="298966" cy="2989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94140" y="3790712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694140" y="4221718"/>
            <a:ext cx="67522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move them into the "Loyal" segment.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697587" y="4986695"/>
            <a:ext cx="797243" cy="1195983"/>
          </a:xfrm>
          <a:prstGeom prst="roundRect">
            <a:avLst>
              <a:gd name="adj" fmla="val 36004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666" y="5435203"/>
            <a:ext cx="298966" cy="29896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94140" y="5186005"/>
            <a:ext cx="299096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694140" y="5617012"/>
            <a:ext cx="67522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 on high-discount items.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697587" y="6381988"/>
            <a:ext cx="797243" cy="1195983"/>
          </a:xfrm>
          <a:prstGeom prst="roundRect">
            <a:avLst>
              <a:gd name="adj" fmla="val 36004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666" y="6830497"/>
            <a:ext cx="298966" cy="29896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94140" y="6581299"/>
            <a:ext cx="2513290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1694140" y="7012305"/>
            <a:ext cx="67522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efforts on high-revenue age groups and express-shipping users.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6208"/>
            <a:ext cx="7434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 &amp;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5311"/>
            <a:ext cx="3664744" cy="2403396"/>
          </a:xfrm>
          <a:prstGeom prst="roundRect">
            <a:avLst>
              <a:gd name="adj" fmla="val 6087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454831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6414" y="2349222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374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Analyze Purchases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37484" y="3542705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transactions across various product categories.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2485311"/>
            <a:ext cx="3664863" cy="2403396"/>
          </a:xfrm>
          <a:prstGeom prst="roundRect">
            <a:avLst>
              <a:gd name="adj" fmla="val 6087"/>
            </a:avLst>
          </a:prstGeom>
          <a:solidFill>
            <a:srgbClr val="FFFDFA"/>
          </a:solidFill>
          <a:ln/>
        </p:spPr>
      </p:sp>
      <p:sp>
        <p:nvSpPr>
          <p:cNvPr id="11" name="Shape 7"/>
          <p:cNvSpPr/>
          <p:nvPr/>
        </p:nvSpPr>
        <p:spPr>
          <a:xfrm>
            <a:off x="10171748" y="2454831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2" name="Shape 8"/>
          <p:cNvSpPr/>
          <p:nvPr/>
        </p:nvSpPr>
        <p:spPr>
          <a:xfrm>
            <a:off x="11663898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7971" y="2349222"/>
            <a:ext cx="272177" cy="2721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29042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29042" y="3542705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spending patterns, segments, and product preferences.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280190" y="5455682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17" name="Shape 12"/>
          <p:cNvSpPr/>
          <p:nvPr/>
        </p:nvSpPr>
        <p:spPr>
          <a:xfrm>
            <a:off x="6280190" y="5425202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8" name="Shape 13"/>
          <p:cNvSpPr/>
          <p:nvPr/>
        </p:nvSpPr>
        <p:spPr>
          <a:xfrm>
            <a:off x="9718179" y="511552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2252" y="5319593"/>
            <a:ext cx="272177" cy="27217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37484" y="602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Guide Strategy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6537484" y="651307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Inform business decisions on pricing, loyalty, and marketing.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4039"/>
            <a:ext cx="9215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Summary: Key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996446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960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5079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Gender, Location, Subscription Status.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99644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960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45079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Item, Category, Amount, Season, Size, Color.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99644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960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45079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Discount, Promo Code, Previous Purchases, Frequency, Rating, Shipping.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431750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F3E4BF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5775841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71523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Rows: 3,900. Missing Data: 37 values in Review Rating.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8930283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Cleaning (Python)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438" y="1452563"/>
            <a:ext cx="553164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82911" y="1636871"/>
            <a:ext cx="271224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Loading &amp; Exploration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382911" y="2035612"/>
            <a:ext cx="1260205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dataset, checked structure and summary statistics.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2743319"/>
            <a:ext cx="553164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59493" y="2927628"/>
            <a:ext cx="269236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Handling Missing Data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659493" y="3326368"/>
            <a:ext cx="1232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Review Rating using median by category.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02" y="4034076"/>
            <a:ext cx="553164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6075" y="421838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Standardization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936075" y="4617125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 case for readability.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303" y="5324832"/>
            <a:ext cx="553164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12777" y="5509141"/>
            <a:ext cx="240327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2212777" y="5907881"/>
            <a:ext cx="1177218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602" y="6615589"/>
            <a:ext cx="553164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6075" y="6799898"/>
            <a:ext cx="245078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936075" y="7198638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MySQL for structured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089"/>
            <a:ext cx="116962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Business Insights: Revenue &amp; Spend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1844"/>
            <a:ext cx="343912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52286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371844"/>
            <a:ext cx="558212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2650" dirty="0"/>
          </a:p>
        </p:txBody>
      </p:sp>
      <p:sp>
        <p:nvSpPr>
          <p:cNvPr id="6" name="Shape 3"/>
          <p:cNvSpPr/>
          <p:nvPr/>
        </p:nvSpPr>
        <p:spPr>
          <a:xfrm>
            <a:off x="7599521" y="3052286"/>
            <a:ext cx="6244709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07141" y="3059906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834074" y="3203615"/>
            <a:ext cx="17228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Status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018157" y="3203615"/>
            <a:ext cx="14075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Avg. Spend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886962" y="3203615"/>
            <a:ext cx="17228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607141" y="3710226"/>
            <a:ext cx="6229469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834074" y="3853934"/>
            <a:ext cx="172283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Yes (1053 customers)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018157" y="3853934"/>
            <a:ext cx="14075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$59.49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886962" y="3853934"/>
            <a:ext cx="17228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$62,645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607141" y="4723448"/>
            <a:ext cx="6229469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834074" y="4867156"/>
            <a:ext cx="172283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(2847 customers)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018157" y="4867156"/>
            <a:ext cx="14075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$59.87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1886962" y="4867156"/>
            <a:ext cx="17228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99521" y="59994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significantly higher revenue.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599521" y="65664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 have slightly higher average spend.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9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88764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 &amp; Ratings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5779" y="2248138"/>
            <a:ext cx="7645241" cy="2129909"/>
          </a:xfrm>
          <a:prstGeom prst="roundRect">
            <a:avLst>
              <a:gd name="adj" fmla="val 422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66259" y="2278618"/>
            <a:ext cx="856536" cy="2068949"/>
          </a:xfrm>
          <a:prstGeom prst="roundRect">
            <a:avLst>
              <a:gd name="adj" fmla="val 6230"/>
            </a:avLst>
          </a:prstGeom>
          <a:solidFill>
            <a:srgbClr val="F7EDD4"/>
          </a:solidFill>
          <a:ln/>
        </p:spPr>
      </p:sp>
      <p:sp>
        <p:nvSpPr>
          <p:cNvPr id="6" name="Text 3"/>
          <p:cNvSpPr/>
          <p:nvPr/>
        </p:nvSpPr>
        <p:spPr>
          <a:xfrm>
            <a:off x="6530102" y="3112294"/>
            <a:ext cx="321112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336869" y="2492693"/>
            <a:ext cx="343912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36869" y="2955727"/>
            <a:ext cx="629959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 (3.86)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36869" y="3373279"/>
            <a:ext cx="629959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 (3.84)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36869" y="3790831"/>
            <a:ext cx="629959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 (3.82)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35779" y="4592122"/>
            <a:ext cx="7645241" cy="2129909"/>
          </a:xfrm>
          <a:prstGeom prst="roundRect">
            <a:avLst>
              <a:gd name="adj" fmla="val 422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266259" y="4622602"/>
            <a:ext cx="856536" cy="2068949"/>
          </a:xfrm>
          <a:prstGeom prst="roundRect">
            <a:avLst>
              <a:gd name="adj" fmla="val 6230"/>
            </a:avLst>
          </a:prstGeom>
          <a:solidFill>
            <a:srgbClr val="F7EDD4"/>
          </a:solidFill>
          <a:ln/>
        </p:spPr>
      </p:sp>
      <p:sp>
        <p:nvSpPr>
          <p:cNvPr id="13" name="Text 10"/>
          <p:cNvSpPr/>
          <p:nvPr/>
        </p:nvSpPr>
        <p:spPr>
          <a:xfrm>
            <a:off x="6530102" y="5456277"/>
            <a:ext cx="321112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336869" y="4836676"/>
            <a:ext cx="416766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336869" y="5299710"/>
            <a:ext cx="629959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(50.00% discounted)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336869" y="5717262"/>
            <a:ext cx="629959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(49.66% discounted)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336869" y="6134814"/>
            <a:ext cx="629959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(49.07% discounted)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6235779" y="6962894"/>
            <a:ext cx="764524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Top-rated items should be highlighted in campaigns. Review discount policy for high-discount items.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016" y="397550"/>
            <a:ext cx="4512707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2442" y="1138476"/>
            <a:ext cx="7945398" cy="68014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7632" y="3177384"/>
            <a:ext cx="3064082" cy="38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— 3,116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147975" y="2945876"/>
            <a:ext cx="2669156" cy="38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 — 701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827015" y="6132521"/>
            <a:ext cx="2315085" cy="38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— 83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06016" y="8174831"/>
            <a:ext cx="4419005" cy="477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3116</a:t>
            </a:r>
            <a:endParaRPr lang="en-US" sz="3750" dirty="0"/>
          </a:p>
        </p:txBody>
      </p:sp>
      <p:sp>
        <p:nvSpPr>
          <p:cNvPr id="8" name="Text 5"/>
          <p:cNvSpPr/>
          <p:nvPr/>
        </p:nvSpPr>
        <p:spPr>
          <a:xfrm>
            <a:off x="1811893" y="8832533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06016" y="9145072"/>
            <a:ext cx="441900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Largest segment based on purchase history.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105638" y="8174831"/>
            <a:ext cx="4419005" cy="477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701</a:t>
            </a:r>
            <a:endParaRPr lang="en-US" sz="3750" dirty="0"/>
          </a:p>
        </p:txBody>
      </p:sp>
      <p:sp>
        <p:nvSpPr>
          <p:cNvPr id="11" name="Text 8"/>
          <p:cNvSpPr/>
          <p:nvPr/>
        </p:nvSpPr>
        <p:spPr>
          <a:xfrm>
            <a:off x="6411516" y="8832533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 Buyers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105638" y="9145072"/>
            <a:ext cx="441900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Opportunity for loyalty program conversion.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9705261" y="8174831"/>
            <a:ext cx="4419005" cy="477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83</a:t>
            </a:r>
            <a:endParaRPr lang="en-US" sz="3750" dirty="0"/>
          </a:p>
        </p:txBody>
      </p:sp>
      <p:sp>
        <p:nvSpPr>
          <p:cNvPr id="14" name="Text 11"/>
          <p:cNvSpPr/>
          <p:nvPr/>
        </p:nvSpPr>
        <p:spPr>
          <a:xfrm>
            <a:off x="11011138" y="8832533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Customers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9705261" y="9145072"/>
            <a:ext cx="441900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onboarding and retention strategies.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763" y="482679"/>
            <a:ext cx="603635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Per Category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0763" y="1294448"/>
            <a:ext cx="7915275" cy="6455331"/>
          </a:xfrm>
          <a:prstGeom prst="roundRect">
            <a:avLst>
              <a:gd name="adj" fmla="val 114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08383" y="1302068"/>
            <a:ext cx="7900035" cy="1695569"/>
          </a:xfrm>
          <a:prstGeom prst="roundRect">
            <a:avLst>
              <a:gd name="adj" fmla="val 4348"/>
            </a:avLst>
          </a:prstGeom>
          <a:solidFill>
            <a:srgbClr val="F7EDD4"/>
          </a:solidFill>
          <a:ln/>
        </p:spPr>
      </p:sp>
      <p:sp>
        <p:nvSpPr>
          <p:cNvPr id="6" name="Text 3"/>
          <p:cNvSpPr/>
          <p:nvPr/>
        </p:nvSpPr>
        <p:spPr>
          <a:xfrm>
            <a:off x="6283881" y="1477566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Accessories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83881" y="1857018"/>
            <a:ext cx="754903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 (171 orders)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83881" y="2199203"/>
            <a:ext cx="754903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Sunglasses (161 orders)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83881" y="2541389"/>
            <a:ext cx="754903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Belt (161 orders)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08383" y="2997637"/>
            <a:ext cx="7900035" cy="1695569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1" name="Shape 8"/>
          <p:cNvSpPr/>
          <p:nvPr/>
        </p:nvSpPr>
        <p:spPr>
          <a:xfrm>
            <a:off x="6108383" y="2997637"/>
            <a:ext cx="7900035" cy="22860"/>
          </a:xfrm>
          <a:prstGeom prst="roundRect">
            <a:avLst>
              <a:gd name="adj" fmla="val 322512"/>
            </a:avLst>
          </a:prstGeom>
          <a:solidFill>
            <a:srgbClr val="DDD3BA"/>
          </a:solidFill>
          <a:ln/>
        </p:spPr>
      </p:sp>
      <p:sp>
        <p:nvSpPr>
          <p:cNvPr id="12" name="Text 9"/>
          <p:cNvSpPr/>
          <p:nvPr/>
        </p:nvSpPr>
        <p:spPr>
          <a:xfrm>
            <a:off x="6283881" y="3173135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Clothing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83881" y="3552587"/>
            <a:ext cx="754903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 (171 orders)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283881" y="3894773"/>
            <a:ext cx="754903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 (171 orders)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283881" y="4236958"/>
            <a:ext cx="754903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Shirt (169 orders)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08383" y="4693206"/>
            <a:ext cx="7900035" cy="1695569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7" name="Shape 14"/>
          <p:cNvSpPr/>
          <p:nvPr/>
        </p:nvSpPr>
        <p:spPr>
          <a:xfrm>
            <a:off x="6108383" y="4693206"/>
            <a:ext cx="7900035" cy="22860"/>
          </a:xfrm>
          <a:prstGeom prst="roundRect">
            <a:avLst>
              <a:gd name="adj" fmla="val 322512"/>
            </a:avLst>
          </a:prstGeom>
          <a:solidFill>
            <a:srgbClr val="DDD3BA"/>
          </a:solidFill>
          <a:ln/>
        </p:spPr>
      </p:sp>
      <p:sp>
        <p:nvSpPr>
          <p:cNvPr id="18" name="Text 15"/>
          <p:cNvSpPr/>
          <p:nvPr/>
        </p:nvSpPr>
        <p:spPr>
          <a:xfrm>
            <a:off x="6283881" y="4868704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Footwear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283881" y="5248156"/>
            <a:ext cx="754903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 (160 orders)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283881" y="5590342"/>
            <a:ext cx="754903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Shoes (150 orders)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283881" y="5932527"/>
            <a:ext cx="754903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(145 orders)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6108383" y="6388775"/>
            <a:ext cx="7900035" cy="1353383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23" name="Shape 20"/>
          <p:cNvSpPr/>
          <p:nvPr/>
        </p:nvSpPr>
        <p:spPr>
          <a:xfrm>
            <a:off x="6108383" y="6388775"/>
            <a:ext cx="7900035" cy="22860"/>
          </a:xfrm>
          <a:prstGeom prst="roundRect">
            <a:avLst>
              <a:gd name="adj" fmla="val 322512"/>
            </a:avLst>
          </a:prstGeom>
          <a:solidFill>
            <a:srgbClr val="DDD3BA"/>
          </a:solidFill>
          <a:ln/>
        </p:spPr>
      </p:sp>
      <p:sp>
        <p:nvSpPr>
          <p:cNvPr id="24" name="Text 21"/>
          <p:cNvSpPr/>
          <p:nvPr/>
        </p:nvSpPr>
        <p:spPr>
          <a:xfrm>
            <a:off x="6283881" y="6564273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Outerwear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6283881" y="6943725"/>
            <a:ext cx="754903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 (163 orders)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6283881" y="7285911"/>
            <a:ext cx="754903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(161 orders)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6148"/>
            <a:ext cx="7354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&amp; Shipping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41903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9192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Senior: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$93,410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614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$86,766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036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$52,905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7067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Targeted marketing should focus on the high-revenue Senior and Middle-aged groups.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841903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39192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48627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$60.48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9284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$58.46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4954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spend slightly more on average.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2025-11-08T07:18:33Z</dcterms:created>
  <dcterms:modified xsi:type="dcterms:W3CDTF">2025-11-08T07:18:33Z</dcterms:modified>
</cp:coreProperties>
</file>